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4" r:id="rId2"/>
  </p:sldMasterIdLst>
  <p:notesMasterIdLst>
    <p:notesMasterId r:id="rId42"/>
  </p:notesMasterIdLst>
  <p:handoutMasterIdLst>
    <p:handoutMasterId r:id="rId43"/>
  </p:handoutMasterIdLst>
  <p:sldIdLst>
    <p:sldId id="280" r:id="rId3"/>
    <p:sldId id="269" r:id="rId4"/>
    <p:sldId id="270" r:id="rId5"/>
    <p:sldId id="281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9" r:id="rId14"/>
    <p:sldId id="282" r:id="rId15"/>
    <p:sldId id="283" r:id="rId16"/>
    <p:sldId id="284" r:id="rId17"/>
    <p:sldId id="287" r:id="rId18"/>
    <p:sldId id="310" r:id="rId19"/>
    <p:sldId id="291" r:id="rId20"/>
    <p:sldId id="292" r:id="rId21"/>
    <p:sldId id="288" r:id="rId22"/>
    <p:sldId id="293" r:id="rId23"/>
    <p:sldId id="307" r:id="rId24"/>
    <p:sldId id="289" r:id="rId25"/>
    <p:sldId id="290" r:id="rId26"/>
    <p:sldId id="309" r:id="rId27"/>
    <p:sldId id="294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8" r:id="rId40"/>
    <p:sldId id="28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6" d="100"/>
          <a:sy n="46" d="100"/>
        </p:scale>
        <p:origin x="78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244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B2E47-6F41-409B-AD22-834AE1EFF186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0BE5A-9D85-4716-9443-9D9E66ACB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826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6744A-403D-42A1-BFE7-61DA46EE7C6C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05635-4EFD-4447-A451-86C57984F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0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0069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0773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2358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1643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0822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584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1127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13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5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6626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657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3097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org/details/stackexchang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727199" y="3200399"/>
            <a:ext cx="8588777" cy="1912513"/>
          </a:xfrm>
        </p:spPr>
        <p:txBody>
          <a:bodyPr/>
          <a:lstStyle/>
          <a:p>
            <a:r>
              <a:rPr lang="en-US" dirty="0" smtClean="0"/>
              <a:t>Big Data Project</a:t>
            </a:r>
            <a:r>
              <a:rPr lang="en-US" dirty="0"/>
              <a:t> </a:t>
            </a:r>
            <a:r>
              <a:rPr lang="en-US" dirty="0" smtClean="0"/>
              <a:t>Presentation</a:t>
            </a:r>
          </a:p>
          <a:p>
            <a:endParaRPr lang="en-US" dirty="0"/>
          </a:p>
          <a:p>
            <a:r>
              <a:rPr lang="en-US" dirty="0" smtClean="0"/>
              <a:t>Team Members: Shelley Bhatnagar, </a:t>
            </a:r>
            <a:r>
              <a:rPr lang="en-US" dirty="0" err="1" smtClean="0"/>
              <a:t>Shrinivasaragav</a:t>
            </a:r>
            <a:r>
              <a:rPr lang="en-US" dirty="0" smtClean="0"/>
              <a:t> </a:t>
            </a:r>
            <a:r>
              <a:rPr lang="en-US" smtClean="0"/>
              <a:t>Balasubramanian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STACK OVERFLOW DATASET ANALYSIS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429" y="4428810"/>
            <a:ext cx="2150772" cy="215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7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dirty="0" smtClean="0"/>
              <a:t>The comments that have a count greater than average count.</a:t>
            </a:r>
          </a:p>
          <a:p>
            <a:pPr lvl="1"/>
            <a:r>
              <a:rPr lang="en-US" dirty="0" smtClean="0"/>
              <a:t>The users posting maximum number of comments.</a:t>
            </a:r>
          </a:p>
          <a:p>
            <a:pPr lvl="1"/>
            <a:r>
              <a:rPr lang="en-US" dirty="0" smtClean="0"/>
              <a:t>The Question Post that have highest number of comments.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on Comments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6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dirty="0" smtClean="0"/>
              <a:t>The number of spam comments in the dataset.</a:t>
            </a:r>
          </a:p>
          <a:p>
            <a:pPr lvl="1"/>
            <a:r>
              <a:rPr lang="en-US" dirty="0" smtClean="0"/>
              <a:t>The Users that contribute to the spam posts.</a:t>
            </a:r>
          </a:p>
          <a:p>
            <a:pPr lvl="1"/>
            <a:r>
              <a:rPr lang="en-US" dirty="0" smtClean="0"/>
              <a:t>The Posts that are scheduled to be deleted from the data dump over a period of say (6 months).</a:t>
            </a:r>
          </a:p>
          <a:p>
            <a:pPr lvl="1"/>
            <a:r>
              <a:rPr lang="en-US" dirty="0" smtClean="0"/>
              <a:t>The top users carrying votes titled as favorite. </a:t>
            </a:r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on Votes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7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page rank is calculated to find out the weightage of the posted Query contributed by a user into the dump.</a:t>
            </a:r>
            <a:endParaRPr lang="en-US" dirty="0"/>
          </a:p>
          <a:p>
            <a:pPr lvl="1"/>
            <a:r>
              <a:rPr lang="en-US" dirty="0" smtClean="0"/>
              <a:t>Each Post written as a question maybe linked to several other similar posts that are posted by users having similar doubts.</a:t>
            </a:r>
            <a:endParaRPr lang="en-US" dirty="0"/>
          </a:p>
          <a:p>
            <a:pPr lvl="1"/>
            <a:r>
              <a:rPr lang="en-US" dirty="0" smtClean="0"/>
              <a:t>Similarly each answer to a post can be referred by another post.</a:t>
            </a:r>
            <a:endParaRPr lang="en-US" dirty="0"/>
          </a:p>
          <a:p>
            <a:r>
              <a:rPr lang="en-US" dirty="0" smtClean="0"/>
              <a:t>Hence, Page Rank is a ‘’</a:t>
            </a:r>
            <a:r>
              <a:rPr lang="en-US" b="1" dirty="0" smtClean="0"/>
              <a:t>VOTE</a:t>
            </a:r>
            <a:r>
              <a:rPr lang="en-US" dirty="0" smtClean="0"/>
              <a:t>” by all the other posts in the dataset.</a:t>
            </a:r>
          </a:p>
          <a:p>
            <a:r>
              <a:rPr lang="en-US" dirty="0" smtClean="0"/>
              <a:t>A link to a Post counts as a vote of support, absence of which indicates lack of support.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Internal Page Rank Analysis: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60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Thus if we have a Post with </a:t>
            </a:r>
            <a:r>
              <a:rPr lang="en-US" dirty="0" err="1" smtClean="0"/>
              <a:t>PostId</a:t>
            </a:r>
            <a:r>
              <a:rPr lang="en-US" dirty="0" smtClean="0"/>
              <a:t> = A, which have Posts T1…..</a:t>
            </a:r>
            <a:r>
              <a:rPr lang="en-US" dirty="0" err="1" smtClean="0"/>
              <a:t>Tn</a:t>
            </a:r>
            <a:r>
              <a:rPr lang="en-US" dirty="0" smtClean="0"/>
              <a:t> pointing to it, we take a dumping factor between 0 – 1 and we have define C(A) to be as the number of links associated with the Post, the Page Rank of a Post is given as follows:</a:t>
            </a:r>
          </a:p>
          <a:p>
            <a:endParaRPr lang="en-US" dirty="0"/>
          </a:p>
          <a:p>
            <a:r>
              <a:rPr lang="fr-FR" b="1" i="1" dirty="0"/>
              <a:t>PR(A) = (1-d) + d (PR(T1)/C(T1) + ... + PR(</a:t>
            </a:r>
            <a:r>
              <a:rPr lang="fr-FR" b="1" i="1" dirty="0" err="1"/>
              <a:t>Tn</a:t>
            </a:r>
            <a:r>
              <a:rPr lang="fr-FR" b="1" i="1" dirty="0"/>
              <a:t>)/C(</a:t>
            </a:r>
            <a:r>
              <a:rPr lang="fr-FR" b="1" i="1" dirty="0" err="1"/>
              <a:t>Tn</a:t>
            </a:r>
            <a:r>
              <a:rPr lang="fr-FR" b="1" i="1" dirty="0"/>
              <a:t>))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Rank Formula: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09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Page Rank of each Post depends on the post linked to it.</a:t>
            </a:r>
          </a:p>
          <a:p>
            <a:r>
              <a:rPr lang="en-US" dirty="0" smtClean="0"/>
              <a:t>It is calculates without knowing the final value of Page Rank.</a:t>
            </a:r>
          </a:p>
          <a:p>
            <a:r>
              <a:rPr lang="en-US" dirty="0" smtClean="0"/>
              <a:t>Thus we run the calculation repeatedly which takes us closer to the estimated final value.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Page Rank Calculated?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7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“damping factor” is quite subtle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If it’s too high then it takes ages for the numbers to settle, </a:t>
            </a:r>
            <a:endParaRPr lang="en-US" dirty="0" smtClean="0"/>
          </a:p>
          <a:p>
            <a:pPr lvl="1"/>
            <a:r>
              <a:rPr lang="en-US" dirty="0" smtClean="0"/>
              <a:t>if </a:t>
            </a:r>
            <a:r>
              <a:rPr lang="en-US" dirty="0"/>
              <a:t>it’s too low then you get repeated </a:t>
            </a:r>
            <a:r>
              <a:rPr lang="en-US" dirty="0" smtClean="0"/>
              <a:t>over-shoot</a:t>
            </a:r>
            <a:endParaRPr lang="en-US" dirty="0"/>
          </a:p>
          <a:p>
            <a:pPr lvl="1"/>
            <a:r>
              <a:rPr lang="en-US" dirty="0" smtClean="0"/>
              <a:t>We performed analysis for achieving the optimal damping factor.</a:t>
            </a:r>
            <a:endParaRPr lang="en-US" dirty="0"/>
          </a:p>
          <a:p>
            <a:pPr lvl="1"/>
            <a:r>
              <a:rPr lang="en-US" dirty="0" smtClean="0"/>
              <a:t>The Damping factor chosen for this Dataset is 0.25.</a:t>
            </a:r>
          </a:p>
          <a:p>
            <a:pPr lvl="1"/>
            <a:r>
              <a:rPr lang="en-US" dirty="0" smtClean="0"/>
              <a:t>No matter from where we start the guess, once settled, the average Page Rank of all pages will be 1.0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the Dumping Factor: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7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52282" y="1385479"/>
            <a:ext cx="9401577" cy="46547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00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Application: Internal Page Rank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87" y="1422042"/>
            <a:ext cx="11372045" cy="5107546"/>
          </a:xfrm>
        </p:spPr>
      </p:pic>
    </p:spTree>
    <p:extLst>
      <p:ext uri="{BB962C8B-B14F-4D97-AF65-F5344CB8AC3E}">
        <p14:creationId xmlns:p14="http://schemas.microsoft.com/office/powerpoint/2010/main" val="378095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analysis predicts and provides an estimates time in which a user can expect an activity on the Post.</a:t>
            </a:r>
          </a:p>
          <a:p>
            <a:r>
              <a:rPr lang="en-US" dirty="0" smtClean="0"/>
              <a:t>Analysis involved categorizing the dataset according to the tags.</a:t>
            </a:r>
          </a:p>
          <a:p>
            <a:r>
              <a:rPr lang="en-US" dirty="0" smtClean="0"/>
              <a:t>For each posted question the fastest reply was taken into consideration and the time difference between posting a question and getting the first reply was calculated.</a:t>
            </a:r>
          </a:p>
          <a:p>
            <a:r>
              <a:rPr lang="en-US" dirty="0" smtClean="0"/>
              <a:t>This difference was averaged for all the posts belonging to a category, thereby predicting the activity on a post.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First Activity Time On A Post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3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 the application, a user can provide the tags he/she would be using for their posts. </a:t>
            </a:r>
          </a:p>
          <a:p>
            <a:r>
              <a:rPr lang="en-US" dirty="0" smtClean="0"/>
              <a:t>Based on the tags provided, the application will calculate the average time taken for an activity on each tag and then average the two results.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This Works In The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30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Dataset is obtained from Stack Exchange Data Dump at the Internet Archive.</a:t>
            </a:r>
          </a:p>
          <a:p>
            <a:r>
              <a:rPr lang="en-US" dirty="0" smtClean="0"/>
              <a:t>The link to the Dataset is as follows 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archive.org/details/stackexchange</a:t>
            </a:r>
            <a:endParaRPr lang="en-US" dirty="0" smtClean="0"/>
          </a:p>
          <a:p>
            <a:r>
              <a:rPr lang="en-US" dirty="0"/>
              <a:t>Each site </a:t>
            </a:r>
            <a:r>
              <a:rPr lang="en-US" dirty="0" smtClean="0"/>
              <a:t>under Stack Exchange is </a:t>
            </a:r>
            <a:r>
              <a:rPr lang="en-US" dirty="0"/>
              <a:t>formatted as a separate archive consisting of XML files zipped via 7-zip </a:t>
            </a:r>
            <a:r>
              <a:rPr lang="en-US" dirty="0" smtClean="0"/>
              <a:t>that includes various files.</a:t>
            </a:r>
          </a:p>
          <a:p>
            <a:r>
              <a:rPr lang="en-US" dirty="0" smtClean="0"/>
              <a:t>We chose the Stack Overflow Data Segment under the Stack Exchange Dump which originally is around ~ 20 GB and we brought it to 3 GB for performing analysis.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Overview: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85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Creating a graph structure based on Posts and Related Posts.</a:t>
            </a:r>
          </a:p>
          <a:p>
            <a:r>
              <a:rPr lang="en-US" dirty="0" smtClean="0"/>
              <a:t>Graph will comprise of Nodes and Edges.</a:t>
            </a:r>
          </a:p>
          <a:p>
            <a:r>
              <a:rPr lang="en-US" dirty="0" smtClean="0"/>
              <a:t>Each Node will have several Edges and each Edges will be a Node again will several Edges.</a:t>
            </a:r>
          </a:p>
          <a:p>
            <a:r>
              <a:rPr lang="en-US" dirty="0" smtClean="0"/>
              <a:t>Created a Pig UDF where all the Posts and Related Posts are sent as a Group.</a:t>
            </a:r>
          </a:p>
          <a:p>
            <a:r>
              <a:rPr lang="en-US" dirty="0" smtClean="0"/>
              <a:t>Based on the input a graph gets created.</a:t>
            </a:r>
          </a:p>
          <a:p>
            <a:r>
              <a:rPr lang="en-US" dirty="0" smtClean="0"/>
              <a:t>Rank is calculated based on how many incoming links each Node has.</a:t>
            </a:r>
          </a:p>
          <a:p>
            <a:r>
              <a:rPr lang="en-US" dirty="0" smtClean="0"/>
              <a:t>The more the number of incoming links, the higher the Page Rank.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Did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5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Integrated Hive with the existing </a:t>
            </a:r>
            <a:r>
              <a:rPr lang="en-US" dirty="0" err="1" smtClean="0"/>
              <a:t>Hbase</a:t>
            </a:r>
            <a:r>
              <a:rPr lang="en-US" dirty="0" smtClean="0"/>
              <a:t> table.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need to provide the </a:t>
            </a:r>
            <a:r>
              <a:rPr lang="en-US" dirty="0" err="1" smtClean="0"/>
              <a:t>hbase.columns.mapping</a:t>
            </a:r>
            <a:r>
              <a:rPr lang="en-US" dirty="0" smtClean="0"/>
              <a:t> whereas hbase.table.name is optional to provide.</a:t>
            </a:r>
          </a:p>
          <a:p>
            <a:r>
              <a:rPr lang="en-US" dirty="0" smtClean="0"/>
              <a:t>We use </a:t>
            </a:r>
            <a:r>
              <a:rPr lang="en-US" dirty="0" err="1" smtClean="0"/>
              <a:t>HbaseStorage</a:t>
            </a:r>
            <a:r>
              <a:rPr lang="en-US" dirty="0" smtClean="0"/>
              <a:t> Handler to allow Hive to interact with </a:t>
            </a:r>
            <a:r>
              <a:rPr lang="en-US" dirty="0" err="1" smtClean="0"/>
              <a:t>Hbase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 </a:t>
            </a:r>
            <a:r>
              <a:rPr lang="en-US" dirty="0" err="1" smtClean="0"/>
              <a:t>Hbase</a:t>
            </a:r>
            <a:r>
              <a:rPr lang="en-US" dirty="0" smtClean="0"/>
              <a:t> Integration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012927"/>
            <a:ext cx="7860406" cy="14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HiveServer</a:t>
            </a:r>
            <a:r>
              <a:rPr lang="en-US" dirty="0"/>
              <a:t> is an optional service that allows a remote </a:t>
            </a:r>
            <a:r>
              <a:rPr lang="en-US" dirty="0" smtClean="0"/>
              <a:t>client</a:t>
            </a:r>
            <a:r>
              <a:rPr lang="en-US" dirty="0"/>
              <a:t> to submit requests to Hive, using a variety of programming languages, and retrieve </a:t>
            </a:r>
            <a:r>
              <a:rPr lang="en-US" dirty="0" smtClean="0"/>
              <a:t>results.</a:t>
            </a:r>
          </a:p>
          <a:p>
            <a:r>
              <a:rPr lang="en-US" dirty="0" smtClean="0"/>
              <a:t>We used the Hive Thrift Server to connect with the Hive Tables from the Web Application.</a:t>
            </a:r>
          </a:p>
          <a:p>
            <a:r>
              <a:rPr lang="en-US" dirty="0" smtClean="0"/>
              <a:t>Starting the Hive Thrift Server: hive –service </a:t>
            </a:r>
            <a:r>
              <a:rPr lang="en-US" dirty="0" err="1" smtClean="0"/>
              <a:t>hiveserver</a:t>
            </a:r>
            <a:endParaRPr lang="en-US" dirty="0" smtClean="0"/>
          </a:p>
          <a:p>
            <a:r>
              <a:rPr lang="en-US" dirty="0" smtClean="0"/>
              <a:t>Connection String: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 Thrift Server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604800"/>
            <a:ext cx="10363200" cy="17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3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Providing Suggestions to users regarding the various questions they can answer from other categories.</a:t>
            </a:r>
          </a:p>
          <a:p>
            <a:r>
              <a:rPr lang="en-US" dirty="0" smtClean="0"/>
              <a:t>We have taken the User ID, Category ID and the Interaction level as the input to Mahout User Recommender.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Mahout User Based Recommender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0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We used pig queries to join the various tables and get an output which contained User ID, Category ID and Interaction level.</a:t>
            </a:r>
          </a:p>
          <a:p>
            <a:r>
              <a:rPr lang="en-US" dirty="0" smtClean="0"/>
              <a:t>We used this output as an input to the Mahout User Based Recommender.</a:t>
            </a:r>
          </a:p>
          <a:p>
            <a:r>
              <a:rPr lang="en-US" dirty="0" smtClean="0"/>
              <a:t>We converted the Interaction Level values to be in the range of 0 to 5.</a:t>
            </a:r>
          </a:p>
          <a:p>
            <a:r>
              <a:rPr lang="en-US" dirty="0" smtClean="0"/>
              <a:t>We used the </a:t>
            </a:r>
            <a:r>
              <a:rPr lang="en-US" dirty="0" err="1" smtClean="0"/>
              <a:t>PearsonCorrelationSimilarity</a:t>
            </a:r>
            <a:r>
              <a:rPr lang="en-US" dirty="0" smtClean="0"/>
              <a:t> and the </a:t>
            </a:r>
            <a:r>
              <a:rPr lang="en-US" dirty="0" err="1" smtClean="0"/>
              <a:t>NearestNNeighbours</a:t>
            </a:r>
            <a:r>
              <a:rPr lang="en-US" dirty="0" smtClean="0"/>
              <a:t> as the neighborhood.</a:t>
            </a:r>
          </a:p>
          <a:p>
            <a:r>
              <a:rPr lang="en-US" dirty="0" smtClean="0"/>
              <a:t>We then used the </a:t>
            </a:r>
            <a:r>
              <a:rPr lang="en-US" dirty="0" err="1" smtClean="0"/>
              <a:t>UserBased</a:t>
            </a:r>
            <a:r>
              <a:rPr lang="en-US" dirty="0" smtClean="0"/>
              <a:t> Recommender to provide 3 suggestions of other Categories for which the user can provide his contribution by answering the questions.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Implement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84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35" y="1447800"/>
            <a:ext cx="11552349" cy="513330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Application: Mahout Recommender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8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We were able to incorporate our analysis in a Web </a:t>
            </a:r>
            <a:r>
              <a:rPr lang="en-US" dirty="0" err="1" smtClean="0"/>
              <a:t>Appplication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Web Application retrieves the required data using </a:t>
            </a:r>
            <a:r>
              <a:rPr lang="en-US" dirty="0" err="1" smtClean="0"/>
              <a:t>Hbase</a:t>
            </a:r>
            <a:r>
              <a:rPr lang="en-US" dirty="0" smtClean="0"/>
              <a:t> and Hive technologies.</a:t>
            </a:r>
          </a:p>
          <a:p>
            <a:r>
              <a:rPr lang="en-US" dirty="0" smtClean="0"/>
              <a:t>Below attached are screenshots of the application and the analysis that has been performed.</a:t>
            </a:r>
          </a:p>
          <a:p>
            <a:r>
              <a:rPr lang="en-US" dirty="0" smtClean="0"/>
              <a:t>We have used Google Charts for displaying our analysis in a graph.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52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Posted By User: Used </a:t>
            </a:r>
            <a:r>
              <a:rPr lang="en-US" dirty="0" err="1" smtClean="0"/>
              <a:t>HBase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6" y="1447800"/>
            <a:ext cx="11487955" cy="5133304"/>
          </a:xfrm>
        </p:spPr>
      </p:pic>
    </p:spTree>
    <p:extLst>
      <p:ext uri="{BB962C8B-B14F-4D97-AF65-F5344CB8AC3E}">
        <p14:creationId xmlns:p14="http://schemas.microsoft.com/office/powerpoint/2010/main" val="39398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08" y="1447799"/>
            <a:ext cx="11590986" cy="517194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Count Analysis: Most Used Tags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3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9" y="1447799"/>
            <a:ext cx="11655379" cy="517194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Dead Accounts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5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Stack Overflow Dataset consists of following files that are treated as tables in our Database Design:</a:t>
            </a:r>
          </a:p>
          <a:p>
            <a:pPr lvl="1"/>
            <a:r>
              <a:rPr lang="en-US" dirty="0" smtClean="0"/>
              <a:t>Posts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ostLinks</a:t>
            </a:r>
          </a:p>
          <a:p>
            <a:pPr lvl="1"/>
            <a:r>
              <a:rPr lang="en-US" dirty="0" smtClean="0"/>
              <a:t>Tags</a:t>
            </a:r>
          </a:p>
          <a:p>
            <a:pPr lvl="1"/>
            <a:r>
              <a:rPr lang="en-US" dirty="0" smtClean="0"/>
              <a:t>Users</a:t>
            </a:r>
          </a:p>
          <a:p>
            <a:pPr lvl="1"/>
            <a:r>
              <a:rPr lang="en-US" dirty="0" smtClean="0"/>
              <a:t>Votes</a:t>
            </a:r>
          </a:p>
          <a:p>
            <a:pPr lvl="1"/>
            <a:r>
              <a:rPr lang="en-US" dirty="0" smtClean="0"/>
              <a:t>Batches</a:t>
            </a:r>
          </a:p>
          <a:p>
            <a:pPr lvl="1"/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Overview: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5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4" y="1447800"/>
            <a:ext cx="11642500" cy="51590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Closed Questions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5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6" y="1447800"/>
            <a:ext cx="11294772" cy="510754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 To Answers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5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2" y="1447799"/>
            <a:ext cx="11616743" cy="519769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Questions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15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5" y="1447800"/>
            <a:ext cx="11797047" cy="524921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Trending Posts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8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87" y="1447800"/>
            <a:ext cx="11526591" cy="51590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Monthly Deleted Posts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4" y="1447799"/>
            <a:ext cx="11578107" cy="517194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Answered Vs Unanswered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1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35" y="1447800"/>
            <a:ext cx="11552349" cy="522345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Average Answer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5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42" y="1422042"/>
            <a:ext cx="11732652" cy="522345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Page Rank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67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36" y="1422041"/>
            <a:ext cx="11539470" cy="514618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Mahout Recommender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3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Performance depends upon input sizes and MR FS chunk size.</a:t>
            </a:r>
          </a:p>
          <a:p>
            <a:r>
              <a:rPr lang="en-US" dirty="0" smtClean="0"/>
              <a:t>While there were queries that required sorting of data, many temp files were created and written onto the disc.</a:t>
            </a:r>
          </a:p>
          <a:p>
            <a:r>
              <a:rPr lang="en-US" dirty="0" smtClean="0"/>
              <a:t>The performance of MR is evaluated by reviewing the counters for map task.</a:t>
            </a:r>
          </a:p>
          <a:p>
            <a:r>
              <a:rPr lang="en-US" dirty="0" smtClean="0"/>
              <a:t>In the Parser Implemented to read the xml file, there were significant problems faced.</a:t>
            </a:r>
          </a:p>
          <a:p>
            <a:r>
              <a:rPr lang="en-US" dirty="0" smtClean="0"/>
              <a:t>The number of spilled records were significantly more than the map task read that resulted in </a:t>
            </a:r>
            <a:r>
              <a:rPr lang="en-US" i="1" dirty="0" err="1" smtClean="0"/>
              <a:t>NullPointerException</a:t>
            </a:r>
            <a:r>
              <a:rPr lang="en-US" dirty="0" smtClean="0"/>
              <a:t> with the message:</a:t>
            </a:r>
          </a:p>
          <a:p>
            <a:pPr marL="0" indent="0">
              <a:buNone/>
            </a:pPr>
            <a:r>
              <a:rPr lang="en-US" i="1" dirty="0" smtClean="0"/>
              <a:t>	INFO </a:t>
            </a:r>
            <a:r>
              <a:rPr lang="en-US" i="1" dirty="0" err="1"/>
              <a:t>mapreduce.Job</a:t>
            </a:r>
            <a:r>
              <a:rPr lang="en-US" i="1" dirty="0"/>
              <a:t>: Job job_local1747290386_0001 failed with </a:t>
            </a:r>
            <a:endParaRPr lang="en-US" i="1" dirty="0" smtClean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 smtClean="0"/>
              <a:t>state </a:t>
            </a:r>
            <a:r>
              <a:rPr lang="en-US" i="1" dirty="0"/>
              <a:t>FAILED due to: NA</a:t>
            </a:r>
            <a:endParaRPr lang="en-US" i="1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Faced: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93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16" y="187036"/>
            <a:ext cx="11726365" cy="629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6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Since our dataset is in xml format, we designed parsers for each file </a:t>
            </a:r>
            <a:r>
              <a:rPr lang="en-US" dirty="0" err="1" smtClean="0"/>
              <a:t>i.e</a:t>
            </a:r>
            <a:r>
              <a:rPr lang="en-US" dirty="0" smtClean="0"/>
              <a:t> table, to process the data easily and dump the data into HDFS.</a:t>
            </a:r>
          </a:p>
          <a:p>
            <a:r>
              <a:rPr lang="en-US" dirty="0" smtClean="0"/>
              <a:t>The parsers were designed into a Java Application, implementing Mapper and Reducer while configuring a job in Hadoop to parse the data.</a:t>
            </a:r>
          </a:p>
          <a:p>
            <a:r>
              <a:rPr lang="en-US" dirty="0" smtClean="0"/>
              <a:t>The Jar is run in Hadoop Distributed Mode and the parsed data is dumped into HDFS.</a:t>
            </a:r>
            <a:endParaRPr lang="en-US" dirty="0"/>
          </a:p>
          <a:p>
            <a:r>
              <a:rPr lang="en-US" dirty="0" smtClean="0"/>
              <a:t>Each file in dataset consists of 12 million + entries.</a:t>
            </a:r>
            <a:endParaRPr lang="en-US" dirty="0"/>
          </a:p>
          <a:p>
            <a:r>
              <a:rPr lang="en-US" dirty="0" smtClean="0"/>
              <a:t>Each table had 6-7 attributes in average while also consisting of missing attributes, empty fields and hence inconsistent data entries which the parser took care of.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Posts table consisted of an attribute named </a:t>
            </a:r>
            <a:r>
              <a:rPr lang="en-US" dirty="0" err="1" smtClean="0"/>
              <a:t>PostTypeId</a:t>
            </a:r>
            <a:r>
              <a:rPr lang="en-US" dirty="0" smtClean="0"/>
              <a:t> which is 1 if the Post is a Question Post and 2 is the Post is an answer to the Question.</a:t>
            </a:r>
          </a:p>
          <a:p>
            <a:r>
              <a:rPr lang="en-US" dirty="0" smtClean="0"/>
              <a:t>Since most of our analysis was centered on this table, </a:t>
            </a:r>
            <a:r>
              <a:rPr lang="en-US" dirty="0"/>
              <a:t> </a:t>
            </a:r>
            <a:r>
              <a:rPr lang="en-US" dirty="0" smtClean="0"/>
              <a:t>we divided the table into </a:t>
            </a:r>
            <a:r>
              <a:rPr lang="en-US" dirty="0" err="1" smtClean="0"/>
              <a:t>PostQuestions</a:t>
            </a:r>
            <a:r>
              <a:rPr lang="en-US" dirty="0" smtClean="0"/>
              <a:t> and </a:t>
            </a:r>
            <a:r>
              <a:rPr lang="en-US" dirty="0" err="1" smtClean="0"/>
              <a:t>PostAnswers</a:t>
            </a:r>
            <a:r>
              <a:rPr lang="en-US" dirty="0" smtClean="0"/>
              <a:t> to make the analysis simple.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 &lt;</a:t>
            </a:r>
            <a:r>
              <a:rPr lang="en-US" dirty="0"/>
              <a:t>row Id="1258222" </a:t>
            </a:r>
            <a:r>
              <a:rPr lang="en-US" dirty="0" err="1"/>
              <a:t>PostTypeId</a:t>
            </a:r>
            <a:r>
              <a:rPr lang="en-US" dirty="0"/>
              <a:t>="2" </a:t>
            </a:r>
            <a:r>
              <a:rPr lang="en-US" dirty="0" err="1"/>
              <a:t>ParentId</a:t>
            </a:r>
            <a:r>
              <a:rPr lang="en-US" dirty="0"/>
              <a:t>="1238775</a:t>
            </a:r>
            <a:r>
              <a:rPr lang="en-US" dirty="0" smtClean="0"/>
              <a:t>“ </a:t>
            </a:r>
            <a:r>
              <a:rPr lang="en-US" dirty="0" err="1" smtClean="0"/>
              <a:t>CreationDate</a:t>
            </a:r>
            <a:r>
              <a:rPr lang="en-US" dirty="0"/>
              <a:t>="2009-08-11T02:29:20.380" Score="1" Body="&amp;</a:t>
            </a:r>
            <a:r>
              <a:rPr lang="en-US" dirty="0" err="1"/>
              <a:t>lt;p&amp;gt;Lisp</a:t>
            </a:r>
            <a:r>
              <a:rPr lang="en-US" dirty="0"/>
              <a:t>. There are so many Lisp systems out there defined in terms of rules not imperative commands. Google ahoy...&amp;</a:t>
            </a:r>
            <a:r>
              <a:rPr lang="en-US" dirty="0" err="1"/>
              <a:t>lt</a:t>
            </a:r>
            <a:r>
              <a:rPr lang="en-US" dirty="0"/>
              <a:t>;/</a:t>
            </a:r>
            <a:r>
              <a:rPr lang="en-US" dirty="0" err="1"/>
              <a:t>p&amp;gt</a:t>
            </a:r>
            <a:r>
              <a:rPr lang="en-US" dirty="0"/>
              <a:t>;&amp;#</a:t>
            </a:r>
            <a:r>
              <a:rPr lang="en-US" dirty="0" err="1"/>
              <a:t>xA</a:t>
            </a:r>
            <a:r>
              <a:rPr lang="en-US" dirty="0"/>
              <a:t>;" </a:t>
            </a:r>
            <a:r>
              <a:rPr lang="en-US" dirty="0" err="1"/>
              <a:t>OwnerUserId</a:t>
            </a:r>
            <a:r>
              <a:rPr lang="en-US" dirty="0"/>
              <a:t>="16709" </a:t>
            </a:r>
            <a:r>
              <a:rPr lang="en-US" dirty="0" err="1"/>
              <a:t>LastActivityDate</a:t>
            </a:r>
            <a:r>
              <a:rPr lang="en-US" dirty="0"/>
              <a:t>="2009-08-11T02:29:20.380" </a:t>
            </a:r>
            <a:r>
              <a:rPr lang="en-US" dirty="0" err="1"/>
              <a:t>CommentCount</a:t>
            </a:r>
            <a:r>
              <a:rPr lang="en-US" dirty="0"/>
              <a:t>="0" /&gt;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Posts Table: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trending Questions that are viewed and scored highly by users.</a:t>
            </a:r>
          </a:p>
          <a:p>
            <a:r>
              <a:rPr lang="en-US" dirty="0" smtClean="0"/>
              <a:t>The Questions that doesn’t have any answers.</a:t>
            </a:r>
          </a:p>
          <a:p>
            <a:r>
              <a:rPr lang="en-US" dirty="0" smtClean="0"/>
              <a:t>The Questions that have been marked closed for each category.</a:t>
            </a:r>
          </a:p>
          <a:p>
            <a:r>
              <a:rPr lang="en-US" dirty="0" smtClean="0"/>
              <a:t>The Questions that are dead and have no activity past 2 years.</a:t>
            </a:r>
          </a:p>
          <a:p>
            <a:r>
              <a:rPr lang="en-US" dirty="0" smtClean="0"/>
              <a:t>The most viewed questions in each category.</a:t>
            </a:r>
          </a:p>
          <a:p>
            <a:r>
              <a:rPr lang="en-US" dirty="0" smtClean="0"/>
              <a:t>The most scored questions in each category</a:t>
            </a:r>
          </a:p>
          <a:p>
            <a:r>
              <a:rPr lang="en-US" dirty="0" smtClean="0"/>
              <a:t>The count of posted questions of each category over a timeframe (say 2 years).</a:t>
            </a:r>
          </a:p>
          <a:p>
            <a:r>
              <a:rPr lang="en-US" dirty="0" smtClean="0"/>
              <a:t>The list of tags other than standard tags.</a:t>
            </a:r>
          </a:p>
          <a:p>
            <a:r>
              <a:rPr lang="en-US" dirty="0" smtClean="0"/>
              <a:t>The top posted Questions in each category.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using Posts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0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RANK of the Post in the dataset.</a:t>
            </a:r>
          </a:p>
          <a:p>
            <a:r>
              <a:rPr lang="en-US" dirty="0" smtClean="0"/>
              <a:t>Approximate time for a User Post in a category to expect a correct answer or a working solution.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on Posts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1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User profile with maximum views.</a:t>
            </a:r>
            <a:endParaRPr lang="en-US" dirty="0"/>
          </a:p>
          <a:p>
            <a:r>
              <a:rPr lang="en-US" dirty="0" smtClean="0"/>
              <a:t>The top users with maximum reputation points.</a:t>
            </a:r>
          </a:p>
          <a:p>
            <a:r>
              <a:rPr lang="en-US" dirty="0" smtClean="0"/>
              <a:t>Most valuable users in the dataset.</a:t>
            </a:r>
          </a:p>
          <a:p>
            <a:r>
              <a:rPr lang="en-US" dirty="0" smtClean="0"/>
              <a:t>The numbers of users that have been awarded batches.</a:t>
            </a:r>
          </a:p>
          <a:p>
            <a:r>
              <a:rPr lang="en-US" dirty="0" smtClean="0"/>
              <a:t>The count of users creating account in a given timeframe (say 6 months).</a:t>
            </a:r>
          </a:p>
          <a:p>
            <a:r>
              <a:rPr lang="en-US" dirty="0" smtClean="0"/>
              <a:t>Recommending users to contribute an answer for a similarly liked category. </a:t>
            </a:r>
          </a:p>
          <a:p>
            <a:r>
              <a:rPr lang="en-US" dirty="0" smtClean="0"/>
              <a:t>The inactive accounts over a range of time.</a:t>
            </a:r>
          </a:p>
          <a:p>
            <a:r>
              <a:rPr lang="en-US" dirty="0" smtClean="0"/>
              <a:t>Total Number of dead accounts.</a:t>
            </a:r>
          </a:p>
          <a:p>
            <a:r>
              <a:rPr lang="en-US" dirty="0" smtClean="0"/>
              <a:t>The Number of users bearing various batches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on Users: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usiness plan presentation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plan presentation" id="{3E9F0E27-4B3B-4D32-ACE0-136FB2759A95}" vid="{A4BCEBB7-3AD0-460E-BECB-303D18741B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656D85F-F071-4918-8CFE-64DCC814D4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</Template>
  <TotalTime>0</TotalTime>
  <Words>1587</Words>
  <Application>Microsoft Office PowerPoint</Application>
  <PresentationFormat>Widescreen</PresentationFormat>
  <Paragraphs>147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</vt:lpstr>
      <vt:lpstr>Cambria</vt:lpstr>
      <vt:lpstr>Wingdings 2</vt:lpstr>
      <vt:lpstr>Business plan presentation</vt:lpstr>
      <vt:lpstr>STACK OVERFLOW DATASET ANALYSIS</vt:lpstr>
      <vt:lpstr>Dataset Overview:</vt:lpstr>
      <vt:lpstr>Dataset Overview:</vt:lpstr>
      <vt:lpstr>PowerPoint Presentation</vt:lpstr>
      <vt:lpstr>Mission:</vt:lpstr>
      <vt:lpstr>Posts Table:</vt:lpstr>
      <vt:lpstr>Analysis using Posts</vt:lpstr>
      <vt:lpstr>Analysis on Posts (cont)</vt:lpstr>
      <vt:lpstr>Analysis on Users:</vt:lpstr>
      <vt:lpstr>Analysis on Comments</vt:lpstr>
      <vt:lpstr>Analysis on Votes</vt:lpstr>
      <vt:lpstr>Overview of Internal Page Rank Analysis:</vt:lpstr>
      <vt:lpstr>Page Rank Formula:</vt:lpstr>
      <vt:lpstr>How is Page Rank Calculated?</vt:lpstr>
      <vt:lpstr>Choosing the Dumping Factor:</vt:lpstr>
      <vt:lpstr>Example</vt:lpstr>
      <vt:lpstr>Web Application: Internal Page Rank Analysis</vt:lpstr>
      <vt:lpstr>Predicting First Activity Time On A Post</vt:lpstr>
      <vt:lpstr>How This Works In The Application</vt:lpstr>
      <vt:lpstr>How We Did It</vt:lpstr>
      <vt:lpstr>Hive Hbase Integration</vt:lpstr>
      <vt:lpstr>Hive Thrift Server</vt:lpstr>
      <vt:lpstr>Mahout User Based Recommender</vt:lpstr>
      <vt:lpstr>How Did We Implement It</vt:lpstr>
      <vt:lpstr>Web Application: Mahout Recommender</vt:lpstr>
      <vt:lpstr>Web Application</vt:lpstr>
      <vt:lpstr>Questions Posted By User: Used HBase</vt:lpstr>
      <vt:lpstr>Tag Count Analysis: Most Used Tags</vt:lpstr>
      <vt:lpstr>Dead Accounts Analysis</vt:lpstr>
      <vt:lpstr>Closed Questions Analysis</vt:lpstr>
      <vt:lpstr>Comments To Answers Analysis</vt:lpstr>
      <vt:lpstr>Top Questions Analysis</vt:lpstr>
      <vt:lpstr>Trending Posts Analysis</vt:lpstr>
      <vt:lpstr>Monthly Deleted Posts</vt:lpstr>
      <vt:lpstr>Answered Vs Unanswered Questions</vt:lpstr>
      <vt:lpstr>Finding Average Answer Time</vt:lpstr>
      <vt:lpstr>Internal Page Rank Analysis</vt:lpstr>
      <vt:lpstr>Mahout Recommender</vt:lpstr>
      <vt:lpstr>Problem Faced: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2014-12-10T05:52:40Z</dcterms:created>
  <dcterms:modified xsi:type="dcterms:W3CDTF">2014-12-11T15:39:41Z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TC034606629991</vt:lpwstr>
  </property>
</Properties>
</file>